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29"/>
  </p:notesMasterIdLst>
  <p:sldIdLst>
    <p:sldId id="267" r:id="rId5"/>
    <p:sldId id="306" r:id="rId6"/>
    <p:sldId id="275" r:id="rId7"/>
    <p:sldId id="276" r:id="rId8"/>
    <p:sldId id="285" r:id="rId9"/>
    <p:sldId id="286" r:id="rId10"/>
    <p:sldId id="289" r:id="rId11"/>
    <p:sldId id="280" r:id="rId12"/>
    <p:sldId id="281" r:id="rId13"/>
    <p:sldId id="311" r:id="rId14"/>
    <p:sldId id="309" r:id="rId15"/>
    <p:sldId id="283" r:id="rId16"/>
    <p:sldId id="307" r:id="rId17"/>
    <p:sldId id="308" r:id="rId18"/>
    <p:sldId id="294" r:id="rId19"/>
    <p:sldId id="277" r:id="rId20"/>
    <p:sldId id="293" r:id="rId21"/>
    <p:sldId id="291" r:id="rId22"/>
    <p:sldId id="278" r:id="rId23"/>
    <p:sldId id="284" r:id="rId24"/>
    <p:sldId id="296" r:id="rId25"/>
    <p:sldId id="295" r:id="rId26"/>
    <p:sldId id="299"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8404" autoAdjust="0"/>
  </p:normalViewPr>
  <p:slideViewPr>
    <p:cSldViewPr snapToGrid="0">
      <p:cViewPr varScale="1">
        <p:scale>
          <a:sx n="98" d="100"/>
          <a:sy n="98" d="100"/>
        </p:scale>
        <p:origin x="1296" y="82"/>
      </p:cViewPr>
      <p:guideLst/>
    </p:cSldViewPr>
  </p:slideViewPr>
  <p:notesTextViewPr>
    <p:cViewPr>
      <p:scale>
        <a:sx n="3" d="2"/>
        <a:sy n="3" d="2"/>
      </p:scale>
      <p:origin x="0" y="0"/>
    </p:cViewPr>
  </p:notesTextViewPr>
  <p:sorterViewPr>
    <p:cViewPr>
      <p:scale>
        <a:sx n="168" d="100"/>
        <a:sy n="168" d="100"/>
      </p:scale>
      <p:origin x="0" y="-7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8/15/2022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a:t>
            </a:fld>
            <a:endParaRPr lang="en-US" dirty="0"/>
          </a:p>
        </p:txBody>
      </p:sp>
    </p:spTree>
    <p:extLst>
      <p:ext uri="{BB962C8B-B14F-4D97-AF65-F5344CB8AC3E}">
        <p14:creationId xmlns:p14="http://schemas.microsoft.com/office/powerpoint/2010/main" val="277102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13</a:t>
            </a:fld>
            <a:endParaRPr lang="en-US" dirty="0"/>
          </a:p>
        </p:txBody>
      </p:sp>
    </p:spTree>
    <p:extLst>
      <p:ext uri="{BB962C8B-B14F-4D97-AF65-F5344CB8AC3E}">
        <p14:creationId xmlns:p14="http://schemas.microsoft.com/office/powerpoint/2010/main" val="385003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14</a:t>
            </a:fld>
            <a:endParaRPr lang="en-US" dirty="0"/>
          </a:p>
        </p:txBody>
      </p:sp>
    </p:spTree>
    <p:extLst>
      <p:ext uri="{BB962C8B-B14F-4D97-AF65-F5344CB8AC3E}">
        <p14:creationId xmlns:p14="http://schemas.microsoft.com/office/powerpoint/2010/main" val="228181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15</a:t>
            </a:fld>
            <a:endParaRPr lang="en-US" dirty="0"/>
          </a:p>
        </p:txBody>
      </p:sp>
    </p:spTree>
    <p:extLst>
      <p:ext uri="{BB962C8B-B14F-4D97-AF65-F5344CB8AC3E}">
        <p14:creationId xmlns:p14="http://schemas.microsoft.com/office/powerpoint/2010/main" val="372398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16</a:t>
            </a:fld>
            <a:endParaRPr lang="en-US" dirty="0"/>
          </a:p>
        </p:txBody>
      </p:sp>
    </p:spTree>
    <p:extLst>
      <p:ext uri="{BB962C8B-B14F-4D97-AF65-F5344CB8AC3E}">
        <p14:creationId xmlns:p14="http://schemas.microsoft.com/office/powerpoint/2010/main" val="258277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17</a:t>
            </a:fld>
            <a:endParaRPr lang="en-US" dirty="0"/>
          </a:p>
        </p:txBody>
      </p:sp>
    </p:spTree>
    <p:extLst>
      <p:ext uri="{BB962C8B-B14F-4D97-AF65-F5344CB8AC3E}">
        <p14:creationId xmlns:p14="http://schemas.microsoft.com/office/powerpoint/2010/main" val="261922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18</a:t>
            </a:fld>
            <a:endParaRPr lang="en-US" dirty="0"/>
          </a:p>
        </p:txBody>
      </p:sp>
    </p:spTree>
    <p:extLst>
      <p:ext uri="{BB962C8B-B14F-4D97-AF65-F5344CB8AC3E}">
        <p14:creationId xmlns:p14="http://schemas.microsoft.com/office/powerpoint/2010/main" val="65226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2</a:t>
            </a:fld>
            <a:endParaRPr lang="en-US" dirty="0"/>
          </a:p>
        </p:txBody>
      </p:sp>
    </p:spTree>
    <p:extLst>
      <p:ext uri="{BB962C8B-B14F-4D97-AF65-F5344CB8AC3E}">
        <p14:creationId xmlns:p14="http://schemas.microsoft.com/office/powerpoint/2010/main" val="363290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3</a:t>
            </a:fld>
            <a:endParaRPr lang="en-US" dirty="0"/>
          </a:p>
        </p:txBody>
      </p:sp>
    </p:spTree>
    <p:extLst>
      <p:ext uri="{BB962C8B-B14F-4D97-AF65-F5344CB8AC3E}">
        <p14:creationId xmlns:p14="http://schemas.microsoft.com/office/powerpoint/2010/main" val="28444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4</a:t>
            </a:fld>
            <a:endParaRPr lang="en-US" dirty="0"/>
          </a:p>
        </p:txBody>
      </p:sp>
    </p:spTree>
    <p:extLst>
      <p:ext uri="{BB962C8B-B14F-4D97-AF65-F5344CB8AC3E}">
        <p14:creationId xmlns:p14="http://schemas.microsoft.com/office/powerpoint/2010/main" val="3313081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5</a:t>
            </a:fld>
            <a:endParaRPr lang="en-US" dirty="0"/>
          </a:p>
        </p:txBody>
      </p:sp>
    </p:spTree>
    <p:extLst>
      <p:ext uri="{BB962C8B-B14F-4D97-AF65-F5344CB8AC3E}">
        <p14:creationId xmlns:p14="http://schemas.microsoft.com/office/powerpoint/2010/main" val="346464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6</a:t>
            </a:fld>
            <a:endParaRPr lang="en-US" dirty="0"/>
          </a:p>
        </p:txBody>
      </p:sp>
    </p:spTree>
    <p:extLst>
      <p:ext uri="{BB962C8B-B14F-4D97-AF65-F5344CB8AC3E}">
        <p14:creationId xmlns:p14="http://schemas.microsoft.com/office/powerpoint/2010/main" val="159527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B46F2B-1084-40BA-9F0A-B1F6847335C5}" type="slidenum">
              <a:rPr lang="en-US" smtClean="0"/>
              <a:t>8</a:t>
            </a:fld>
            <a:endParaRPr lang="en-US" dirty="0"/>
          </a:p>
        </p:txBody>
      </p:sp>
    </p:spTree>
    <p:extLst>
      <p:ext uri="{BB962C8B-B14F-4D97-AF65-F5344CB8AC3E}">
        <p14:creationId xmlns:p14="http://schemas.microsoft.com/office/powerpoint/2010/main" val="13844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9</a:t>
            </a:fld>
            <a:endParaRPr lang="en-US" dirty="0"/>
          </a:p>
        </p:txBody>
      </p:sp>
    </p:spTree>
    <p:extLst>
      <p:ext uri="{BB962C8B-B14F-4D97-AF65-F5344CB8AC3E}">
        <p14:creationId xmlns:p14="http://schemas.microsoft.com/office/powerpoint/2010/main" val="354676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B46F2B-1084-40BA-9F0A-B1F6847335C5}" type="slidenum">
              <a:rPr lang="en-US" smtClean="0"/>
              <a:t>12</a:t>
            </a:fld>
            <a:endParaRPr lang="en-US" dirty="0"/>
          </a:p>
        </p:txBody>
      </p:sp>
    </p:spTree>
    <p:extLst>
      <p:ext uri="{BB962C8B-B14F-4D97-AF65-F5344CB8AC3E}">
        <p14:creationId xmlns:p14="http://schemas.microsoft.com/office/powerpoint/2010/main" val="318152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5F0045C-9C5D-4237-8D86-673F5CDEB9EE}" type="datetime1">
              <a:rPr lang="en-US" smtClean="0"/>
              <a:t>8/15/2022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799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67B8F-408A-4799-8025-D8E6A24772E6}" type="datetime1">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502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DDB780-22E9-4312-A599-46A93874FF08}" type="datetime1">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6953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14403-9862-4182-8204-7E0A97B81197}" type="datetime1">
              <a:rPr lang="en-US" smtClean="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8280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0C17E77-2DAA-4CB5-A4E8-D837BAC7CF0D}" type="datetime1">
              <a:rPr lang="en-US" smtClean="0"/>
              <a:t>8/15/2022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681141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473D21-3DB0-4757-A0C3-9BF1531E10F7}" type="datetime1">
              <a:rPr lang="en-US" smtClean="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34732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93D1C-D964-4E47-86BA-BB7378BAB4BB}" type="datetime1">
              <a:rPr lang="en-US" smtClean="0"/>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526242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79A4F-B37D-4491-8B8B-837EBDB6A2F5}" type="datetime1">
              <a:rPr lang="en-US" smtClean="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3057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B2006-E458-484A-ACB8-9903F9ACB1A6}" type="datetime1">
              <a:rPr lang="en-US" smtClean="0"/>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25302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048988D-49FE-46D4-B507-CE81D11841F0}" type="datetime1">
              <a:rPr lang="en-US" smtClean="0"/>
              <a:t>8/15/2022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40982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C3AD5F3C-E7D1-47CF-9B56-98BA1F779CE1}" type="datetime1">
              <a:rPr lang="en-US" smtClean="0"/>
              <a:t>8/15/2022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8035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0113EB9-F8D2-4880-8A7F-2DBB73160BFC}" type="datetime1">
              <a:rPr lang="en-US" smtClean="0"/>
              <a:t>8/15/2022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415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443" y="138131"/>
            <a:ext cx="6285326" cy="6362061"/>
          </a:xfrm>
          <a:prstGeom prst="rect">
            <a:avLst/>
          </a:prstGeom>
          <a:effectLst>
            <a:softEdge rad="317500"/>
          </a:effectLst>
        </p:spPr>
      </p:pic>
      <p:sp>
        <p:nvSpPr>
          <p:cNvPr id="2" name="Title 1">
            <a:extLst>
              <a:ext uri="{FF2B5EF4-FFF2-40B4-BE49-F238E27FC236}">
                <a16:creationId xmlns:a16="http://schemas.microsoft.com/office/drawing/2014/main" id="{C36A1A43-B750-4259-AA02-68777493B108}"/>
              </a:ext>
            </a:extLst>
          </p:cNvPr>
          <p:cNvSpPr>
            <a:spLocks noGrp="1"/>
          </p:cNvSpPr>
          <p:nvPr>
            <p:ph type="title"/>
          </p:nvPr>
        </p:nvSpPr>
        <p:spPr>
          <a:xfrm>
            <a:off x="343613" y="-342317"/>
            <a:ext cx="6023734" cy="4064627"/>
          </a:xfrm>
        </p:spPr>
        <p:txBody>
          <a:bodyPr>
            <a:normAutofit/>
          </a:bodyPr>
          <a:lstStyle/>
          <a:p>
            <a:r>
              <a:rPr lang="en-US" sz="6500" dirty="0">
                <a:solidFill>
                  <a:schemeClr val="bg1"/>
                </a:solidFill>
              </a:rPr>
              <a:t>22-23 Multilingual Plan</a:t>
            </a:r>
          </a:p>
        </p:txBody>
      </p:sp>
      <p:sp>
        <p:nvSpPr>
          <p:cNvPr id="3" name="Subtitle 2">
            <a:extLst>
              <a:ext uri="{FF2B5EF4-FFF2-40B4-BE49-F238E27FC236}">
                <a16:creationId xmlns:a16="http://schemas.microsoft.com/office/drawing/2014/main" id="{01F61DBF-2C3F-4F06-BAE0-5C6A7317D5C9}"/>
              </a:ext>
            </a:extLst>
          </p:cNvPr>
          <p:cNvSpPr>
            <a:spLocks noGrp="1"/>
          </p:cNvSpPr>
          <p:nvPr>
            <p:ph type="body" idx="1"/>
          </p:nvPr>
        </p:nvSpPr>
        <p:spPr>
          <a:xfrm>
            <a:off x="343613" y="5159781"/>
            <a:ext cx="7017488" cy="951135"/>
          </a:xfrm>
        </p:spPr>
        <p:txBody>
          <a:bodyPr>
            <a:normAutofit/>
          </a:bodyPr>
          <a:lstStyle/>
          <a:p>
            <a:r>
              <a:rPr lang="en-US" dirty="0">
                <a:solidFill>
                  <a:schemeClr val="bg2">
                    <a:lumMod val="25000"/>
                  </a:schemeClr>
                </a:solidFill>
              </a:rPr>
              <a:t>August 15, 2022</a:t>
            </a:r>
          </a:p>
        </p:txBody>
      </p:sp>
    </p:spTree>
    <p:extLst>
      <p:ext uri="{BB962C8B-B14F-4D97-AF65-F5344CB8AC3E}">
        <p14:creationId xmlns:p14="http://schemas.microsoft.com/office/powerpoint/2010/main" val="271827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26C3-396E-469E-A463-979355AE21F9}"/>
              </a:ext>
            </a:extLst>
          </p:cNvPr>
          <p:cNvSpPr>
            <a:spLocks noGrp="1"/>
          </p:cNvSpPr>
          <p:nvPr>
            <p:ph type="title"/>
          </p:nvPr>
        </p:nvSpPr>
        <p:spPr/>
        <p:txBody>
          <a:bodyPr/>
          <a:lstStyle/>
          <a:p>
            <a:r>
              <a:rPr lang="en-US" dirty="0"/>
              <a:t>Decisions through an equity lens</a:t>
            </a:r>
          </a:p>
        </p:txBody>
      </p:sp>
      <p:sp>
        <p:nvSpPr>
          <p:cNvPr id="3" name="Content Placeholder 2">
            <a:extLst>
              <a:ext uri="{FF2B5EF4-FFF2-40B4-BE49-F238E27FC236}">
                <a16:creationId xmlns:a16="http://schemas.microsoft.com/office/drawing/2014/main" id="{9B29C5AD-B7B5-4C07-8162-DB1E1E5793B9}"/>
              </a:ext>
            </a:extLst>
          </p:cNvPr>
          <p:cNvSpPr>
            <a:spLocks noGrp="1"/>
          </p:cNvSpPr>
          <p:nvPr>
            <p:ph idx="1"/>
          </p:nvPr>
        </p:nvSpPr>
        <p:spPr/>
        <p:txBody>
          <a:bodyPr>
            <a:normAutofit/>
          </a:bodyPr>
          <a:lstStyle/>
          <a:p>
            <a:pPr marL="0" indent="0">
              <a:buNone/>
            </a:pPr>
            <a:r>
              <a:rPr lang="en-US" sz="2800" dirty="0"/>
              <a:t>On June 16, 2022, the 2021-2022 multilingual development committee reviewed and gave recommendations to the 2022-2023 district multilingual learning plan.  The district equity tool was used as a tool to guide discussion and feedback.</a:t>
            </a:r>
          </a:p>
          <a:p>
            <a:pPr marL="0" indent="0">
              <a:buNone/>
            </a:pPr>
            <a:endParaRPr lang="en-US" sz="2800" dirty="0"/>
          </a:p>
          <a:p>
            <a:pPr marL="0" indent="0">
              <a:buNone/>
            </a:pPr>
            <a:r>
              <a:rPr lang="en-US" sz="2800" dirty="0"/>
              <a:t>The following provides an overview of their work:</a:t>
            </a:r>
          </a:p>
        </p:txBody>
      </p:sp>
    </p:spTree>
    <p:extLst>
      <p:ext uri="{BB962C8B-B14F-4D97-AF65-F5344CB8AC3E}">
        <p14:creationId xmlns:p14="http://schemas.microsoft.com/office/powerpoint/2010/main" val="318731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Identification, screening and placement feedback</a:t>
            </a:r>
          </a:p>
        </p:txBody>
      </p:sp>
      <p:sp>
        <p:nvSpPr>
          <p:cNvPr id="3" name="Content Placeholder 2"/>
          <p:cNvSpPr>
            <a:spLocks noGrp="1"/>
          </p:cNvSpPr>
          <p:nvPr>
            <p:ph sz="half" idx="1"/>
          </p:nvPr>
        </p:nvSpPr>
        <p:spPr>
          <a:xfrm>
            <a:off x="1257300" y="1874517"/>
            <a:ext cx="10172700" cy="4030983"/>
          </a:xfrm>
        </p:spPr>
        <p:txBody>
          <a:bodyPr>
            <a:normAutofit/>
          </a:bodyPr>
          <a:lstStyle/>
          <a:p>
            <a:r>
              <a:rPr lang="en-US" sz="2800" dirty="0"/>
              <a:t>The plan has evidence that Manson collaborates &amp; engages in dialogue with our community.</a:t>
            </a:r>
          </a:p>
          <a:p>
            <a:pPr lvl="1"/>
            <a:r>
              <a:rPr lang="en-US" sz="2600" dirty="0"/>
              <a:t>Surveys</a:t>
            </a:r>
          </a:p>
          <a:p>
            <a:pPr lvl="1"/>
            <a:r>
              <a:rPr lang="en-US" sz="2600" dirty="0"/>
              <a:t>Conference</a:t>
            </a:r>
          </a:p>
          <a:p>
            <a:pPr lvl="1"/>
            <a:r>
              <a:rPr lang="en-US" sz="2600" dirty="0"/>
              <a:t>Letter</a:t>
            </a:r>
          </a:p>
          <a:p>
            <a:pPr lvl="1"/>
            <a:r>
              <a:rPr lang="en-US" sz="2600" dirty="0"/>
              <a:t>Follow-up conference</a:t>
            </a:r>
            <a:endParaRPr lang="en-US" dirty="0"/>
          </a:p>
          <a:p>
            <a:pPr marL="0" indent="0">
              <a:buNone/>
            </a:pPr>
            <a:endParaRPr lang="en-US" dirty="0"/>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79643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ELD services and </a:t>
            </a:r>
            <a:br>
              <a:rPr lang="en-US" dirty="0"/>
            </a:br>
            <a:r>
              <a:rPr lang="en-US" dirty="0"/>
              <a:t>Accessible Content feedback</a:t>
            </a:r>
          </a:p>
        </p:txBody>
      </p:sp>
      <p:sp>
        <p:nvSpPr>
          <p:cNvPr id="3" name="Content Placeholder 2"/>
          <p:cNvSpPr>
            <a:spLocks noGrp="1"/>
          </p:cNvSpPr>
          <p:nvPr>
            <p:ph sz="half" idx="1"/>
          </p:nvPr>
        </p:nvSpPr>
        <p:spPr>
          <a:xfrm>
            <a:off x="1257300" y="2139335"/>
            <a:ext cx="10172700" cy="4325259"/>
          </a:xfrm>
        </p:spPr>
        <p:txBody>
          <a:bodyPr>
            <a:noAutofit/>
          </a:bodyPr>
          <a:lstStyle/>
          <a:p>
            <a:pPr marL="0" indent="0">
              <a:buNone/>
            </a:pPr>
            <a:r>
              <a:rPr lang="en-US" sz="2800" dirty="0"/>
              <a:t>Group A Input</a:t>
            </a:r>
          </a:p>
          <a:p>
            <a:pPr marL="0" indent="0">
              <a:buNone/>
            </a:pPr>
            <a:endParaRPr lang="en-US" sz="2800" dirty="0"/>
          </a:p>
          <a:p>
            <a:pPr marL="0" indent="0">
              <a:buNone/>
            </a:pPr>
            <a:r>
              <a:rPr lang="en-US" sz="2800" dirty="0"/>
              <a:t>•Mindful of long-terms &amp; student on an IEP</a:t>
            </a:r>
          </a:p>
          <a:p>
            <a:pPr marL="0" indent="0">
              <a:buNone/>
            </a:pPr>
            <a:r>
              <a:rPr lang="en-US" sz="2800" dirty="0"/>
              <a:t>•Time &amp; support for teacher to learn &amp; practice strategies i.e., Monday’s staff mtgs</a:t>
            </a:r>
          </a:p>
          <a:p>
            <a:pPr marL="0" indent="0">
              <a:buNone/>
            </a:pPr>
            <a:r>
              <a:rPr lang="en-US" sz="2800" dirty="0"/>
              <a:t>•Time &amp; support for teacher to align WIDA standards in a specific/time bound way – i.e., w/ a goal each trimester</a:t>
            </a:r>
          </a:p>
          <a:p>
            <a:endParaRPr lang="en-US" sz="2800"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64698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Eld services and</a:t>
            </a:r>
            <a:br>
              <a:rPr lang="en-US" dirty="0"/>
            </a:br>
            <a:r>
              <a:rPr lang="en-US" dirty="0"/>
              <a:t>Accessible content feedback</a:t>
            </a:r>
          </a:p>
        </p:txBody>
      </p:sp>
      <p:sp>
        <p:nvSpPr>
          <p:cNvPr id="3" name="Content Placeholder 2"/>
          <p:cNvSpPr>
            <a:spLocks noGrp="1"/>
          </p:cNvSpPr>
          <p:nvPr>
            <p:ph sz="half" idx="1"/>
          </p:nvPr>
        </p:nvSpPr>
        <p:spPr>
          <a:xfrm>
            <a:off x="1257300" y="2139335"/>
            <a:ext cx="10172700" cy="4325259"/>
          </a:xfrm>
        </p:spPr>
        <p:txBody>
          <a:bodyPr>
            <a:noAutofit/>
          </a:bodyPr>
          <a:lstStyle/>
          <a:p>
            <a:pPr marL="0" indent="0">
              <a:buNone/>
            </a:pPr>
            <a:r>
              <a:rPr lang="en-US" sz="2800" dirty="0"/>
              <a:t>Group B Input</a:t>
            </a:r>
          </a:p>
          <a:p>
            <a:pPr marL="0" indent="0">
              <a:buNone/>
            </a:pPr>
            <a:endParaRPr lang="en-US" sz="2800" dirty="0"/>
          </a:p>
          <a:p>
            <a:pPr marL="0" indent="0">
              <a:buNone/>
            </a:pPr>
            <a:r>
              <a:rPr lang="en-US" sz="2800" dirty="0"/>
              <a:t>•Mindful of long-term EL &amp; SPED</a:t>
            </a:r>
          </a:p>
          <a:p>
            <a:pPr marL="0" indent="0">
              <a:buNone/>
            </a:pPr>
            <a:r>
              <a:rPr lang="en-US" sz="2800" dirty="0"/>
              <a:t>•Good to get systematic on implementation</a:t>
            </a:r>
          </a:p>
          <a:p>
            <a:pPr marL="0" indent="0">
              <a:buNone/>
            </a:pPr>
            <a:r>
              <a:rPr lang="en-US" sz="2800" dirty="0"/>
              <a:t>•Time for teachers to learn-support</a:t>
            </a:r>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833150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Eld services and </a:t>
            </a:r>
            <a:br>
              <a:rPr lang="en-US" dirty="0"/>
            </a:br>
            <a:r>
              <a:rPr lang="en-US" dirty="0"/>
              <a:t>accessible content</a:t>
            </a:r>
          </a:p>
        </p:txBody>
      </p:sp>
      <p:sp>
        <p:nvSpPr>
          <p:cNvPr id="3" name="Content Placeholder 2"/>
          <p:cNvSpPr>
            <a:spLocks noGrp="1"/>
          </p:cNvSpPr>
          <p:nvPr>
            <p:ph sz="half" idx="1"/>
          </p:nvPr>
        </p:nvSpPr>
        <p:spPr>
          <a:xfrm>
            <a:off x="1257300" y="1874517"/>
            <a:ext cx="10172700" cy="4590078"/>
          </a:xfrm>
        </p:spPr>
        <p:txBody>
          <a:bodyPr>
            <a:noAutofit/>
          </a:bodyPr>
          <a:lstStyle/>
          <a:p>
            <a:pPr marL="0" indent="0">
              <a:buNone/>
            </a:pPr>
            <a:r>
              <a:rPr lang="en-US" i="1" dirty="0"/>
              <a:t>*Because when you get a group of teachers together we can’t help but start to plan…</a:t>
            </a:r>
          </a:p>
          <a:p>
            <a:pPr marL="0" indent="0">
              <a:buNone/>
            </a:pPr>
            <a:r>
              <a:rPr lang="en-US" sz="2800" dirty="0"/>
              <a:t>WIDA Standards alignment suggestion:</a:t>
            </a:r>
          </a:p>
          <a:p>
            <a:pPr marL="0" indent="0">
              <a:buNone/>
            </a:pPr>
            <a:r>
              <a:rPr lang="en-US" sz="2800" dirty="0"/>
              <a:t>ELEM			MS/HS</a:t>
            </a:r>
          </a:p>
          <a:p>
            <a:pPr marL="0" indent="0">
              <a:buNone/>
            </a:pPr>
            <a:r>
              <a:rPr lang="en-US" sz="2800" dirty="0"/>
              <a:t>TRI 1 ELA		TRI 1 Choose 1st unit		</a:t>
            </a:r>
          </a:p>
          <a:p>
            <a:pPr marL="0" indent="0">
              <a:buNone/>
            </a:pPr>
            <a:r>
              <a:rPr lang="en-US" sz="2800" dirty="0"/>
              <a:t>TRI 2 Math		TRI 2 Choose 2nd unit</a:t>
            </a:r>
          </a:p>
          <a:p>
            <a:pPr marL="0" indent="0">
              <a:buNone/>
            </a:pPr>
            <a:r>
              <a:rPr lang="en-US" sz="2800" dirty="0"/>
              <a:t>TRI 3 Sci/SS		TRI 3 Choose 3rd unit</a:t>
            </a:r>
          </a:p>
          <a:p>
            <a:pPr marL="0" indent="0">
              <a:buNone/>
            </a:pPr>
            <a:endParaRPr lang="en-US" sz="2800" dirty="0"/>
          </a:p>
          <a:p>
            <a:pPr marL="0" indent="0">
              <a:buNone/>
            </a:pPr>
            <a:r>
              <a:rPr lang="en-US" sz="2800" dirty="0"/>
              <a:t>Key Lang. Use=narrate, inform, explain, argue</a:t>
            </a:r>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004335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Assessment and monitoring</a:t>
            </a:r>
            <a:br>
              <a:rPr lang="en-US" dirty="0"/>
            </a:br>
            <a:r>
              <a:rPr lang="en-US" dirty="0"/>
              <a:t>students feedback</a:t>
            </a:r>
          </a:p>
        </p:txBody>
      </p:sp>
      <p:sp>
        <p:nvSpPr>
          <p:cNvPr id="3" name="Content Placeholder 2"/>
          <p:cNvSpPr>
            <a:spLocks noGrp="1"/>
          </p:cNvSpPr>
          <p:nvPr>
            <p:ph sz="half" idx="1"/>
          </p:nvPr>
        </p:nvSpPr>
        <p:spPr>
          <a:xfrm>
            <a:off x="1257300" y="2014366"/>
            <a:ext cx="10172700" cy="4030983"/>
          </a:xfrm>
        </p:spPr>
        <p:txBody>
          <a:bodyPr>
            <a:noAutofit/>
          </a:bodyPr>
          <a:lstStyle/>
          <a:p>
            <a:pPr marL="0" indent="0">
              <a:buNone/>
            </a:pPr>
            <a:r>
              <a:rPr lang="en-US" sz="2600" dirty="0"/>
              <a:t>•More attention on the long-term MLs/More intentional with our long-term ML services</a:t>
            </a:r>
          </a:p>
          <a:p>
            <a:pPr marL="0" indent="0">
              <a:buNone/>
            </a:pPr>
            <a:r>
              <a:rPr lang="en-US" sz="2600" dirty="0"/>
              <a:t>•Including the paras in these plans specifically providing training for our instructional paras working with MLs</a:t>
            </a:r>
          </a:p>
          <a:p>
            <a:pPr marL="0" indent="0">
              <a:buNone/>
            </a:pPr>
            <a:r>
              <a:rPr lang="en-US" sz="2600" dirty="0"/>
              <a:t>•MTSS teams (SSIT) at each school, monitor data to determining student services</a:t>
            </a:r>
          </a:p>
          <a:p>
            <a:pPr marL="0" indent="0">
              <a:buNone/>
            </a:pPr>
            <a:r>
              <a:rPr lang="en-US" sz="2600" dirty="0"/>
              <a:t>•We need to progress monitor language assessment – how do we do this?</a:t>
            </a:r>
          </a:p>
          <a:p>
            <a:pPr marL="0" indent="0">
              <a:buNone/>
            </a:pPr>
            <a:r>
              <a:rPr lang="en-US" sz="2600" dirty="0"/>
              <a:t>•EL Matrix=The ELL critical data process</a:t>
            </a:r>
          </a:p>
          <a:p>
            <a:pPr marL="0" indent="0">
              <a:buNone/>
            </a:pPr>
            <a:endParaRPr lang="en-US" sz="2800"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004423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8421371" cy="1054529"/>
          </a:xfrm>
        </p:spPr>
        <p:txBody>
          <a:bodyPr>
            <a:normAutofit/>
          </a:bodyPr>
          <a:lstStyle/>
          <a:p>
            <a:r>
              <a:rPr lang="en-US" dirty="0"/>
              <a:t>Student records feedback</a:t>
            </a:r>
          </a:p>
        </p:txBody>
      </p:sp>
      <p:sp>
        <p:nvSpPr>
          <p:cNvPr id="3" name="Content Placeholder 2"/>
          <p:cNvSpPr>
            <a:spLocks noGrp="1"/>
          </p:cNvSpPr>
          <p:nvPr>
            <p:ph sz="half" idx="1"/>
          </p:nvPr>
        </p:nvSpPr>
        <p:spPr>
          <a:xfrm>
            <a:off x="1257300" y="2331717"/>
            <a:ext cx="10172700" cy="4030983"/>
          </a:xfrm>
        </p:spPr>
        <p:txBody>
          <a:bodyPr>
            <a:noAutofit/>
          </a:bodyPr>
          <a:lstStyle/>
          <a:p>
            <a:pPr marL="0" indent="0">
              <a:buNone/>
            </a:pPr>
            <a:r>
              <a:rPr lang="en-US" sz="2800" dirty="0"/>
              <a:t>•What does each student receive as of ELD services</a:t>
            </a:r>
          </a:p>
          <a:p>
            <a:pPr marL="0" indent="0">
              <a:buNone/>
            </a:pPr>
            <a:r>
              <a:rPr lang="en-US" sz="2800" dirty="0"/>
              <a:t>•Look into “</a:t>
            </a:r>
            <a:r>
              <a:rPr lang="en-US" sz="2800" dirty="0" err="1"/>
              <a:t>Ellevation</a:t>
            </a:r>
            <a:r>
              <a:rPr lang="en-US" sz="2800" dirty="0"/>
              <a:t>” (possible tool for tracking of services)</a:t>
            </a:r>
          </a:p>
          <a:p>
            <a:endParaRPr lang="en-US" sz="4800"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416404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Family Communication</a:t>
            </a:r>
            <a:br>
              <a:rPr lang="en-US" dirty="0"/>
            </a:br>
            <a:r>
              <a:rPr lang="en-US" dirty="0"/>
              <a:t>and engagement feedback</a:t>
            </a:r>
          </a:p>
        </p:txBody>
      </p:sp>
      <p:sp>
        <p:nvSpPr>
          <p:cNvPr id="3" name="Content Placeholder 2"/>
          <p:cNvSpPr>
            <a:spLocks noGrp="1"/>
          </p:cNvSpPr>
          <p:nvPr>
            <p:ph sz="half" idx="1"/>
          </p:nvPr>
        </p:nvSpPr>
        <p:spPr>
          <a:xfrm>
            <a:off x="1257300" y="2329841"/>
            <a:ext cx="10172700" cy="3575659"/>
          </a:xfrm>
        </p:spPr>
        <p:txBody>
          <a:bodyPr>
            <a:normAutofit/>
          </a:bodyPr>
          <a:lstStyle/>
          <a:p>
            <a:pPr marL="0" indent="0">
              <a:buNone/>
            </a:pPr>
            <a:r>
              <a:rPr lang="en-US" sz="2800" dirty="0"/>
              <a:t>•Mtgs w/parents to explain the bilingual program/goals/progress.</a:t>
            </a:r>
          </a:p>
          <a:p>
            <a:pPr marL="0" indent="0">
              <a:buNone/>
            </a:pPr>
            <a:r>
              <a:rPr lang="en-US" sz="2800" dirty="0"/>
              <a:t>•Revisiting the Funds of Knowledge training, how to infuse the culture in all areas</a:t>
            </a:r>
          </a:p>
          <a:p>
            <a:pPr marL="0" indent="0">
              <a:buNone/>
            </a:pPr>
            <a:r>
              <a:rPr lang="en-US" sz="2800" dirty="0"/>
              <a:t>•Include parents in the committee</a:t>
            </a:r>
          </a:p>
          <a:p>
            <a:pPr marL="0" indent="0">
              <a:buNone/>
            </a:pPr>
            <a:endParaRPr lang="en-US"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985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8421371" cy="1054529"/>
          </a:xfrm>
        </p:spPr>
        <p:txBody>
          <a:bodyPr>
            <a:normAutofit fontScale="90000"/>
          </a:bodyPr>
          <a:lstStyle/>
          <a:p>
            <a:r>
              <a:rPr lang="en-US" dirty="0"/>
              <a:t>Identified Professional learning</a:t>
            </a:r>
          </a:p>
        </p:txBody>
      </p:sp>
      <p:sp>
        <p:nvSpPr>
          <p:cNvPr id="3" name="Content Placeholder 2"/>
          <p:cNvSpPr>
            <a:spLocks noGrp="1"/>
          </p:cNvSpPr>
          <p:nvPr>
            <p:ph sz="half" idx="1"/>
          </p:nvPr>
        </p:nvSpPr>
        <p:spPr>
          <a:xfrm>
            <a:off x="1257300" y="1874517"/>
            <a:ext cx="10172700" cy="4030983"/>
          </a:xfrm>
        </p:spPr>
        <p:txBody>
          <a:bodyPr>
            <a:noAutofit/>
          </a:bodyPr>
          <a:lstStyle/>
          <a:p>
            <a:r>
              <a:rPr lang="en-US" sz="3600" dirty="0"/>
              <a:t>GLAD Tier 1 training</a:t>
            </a:r>
          </a:p>
          <a:p>
            <a:r>
              <a:rPr lang="en-US" sz="3600" dirty="0"/>
              <a:t>GLAD refresher training</a:t>
            </a:r>
          </a:p>
          <a:p>
            <a:r>
              <a:rPr lang="en-US" sz="3600" dirty="0"/>
              <a:t>ESD 171 Sheltered Instruction training</a:t>
            </a:r>
          </a:p>
          <a:p>
            <a:r>
              <a:rPr lang="en-US" sz="3600" dirty="0"/>
              <a:t>WIDA standards training</a:t>
            </a:r>
          </a:p>
          <a:p>
            <a:r>
              <a:rPr lang="en-US" sz="3600" dirty="0"/>
              <a:t>CCDEI</a:t>
            </a:r>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333272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endParaRPr lang="en-US" dirty="0"/>
          </a:p>
        </p:txBody>
      </p:sp>
      <p:pic>
        <p:nvPicPr>
          <p:cNvPr id="5" name="Content Placeholder 12"/>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0434638" y="117475"/>
            <a:ext cx="1757362" cy="1757363"/>
          </a:xfrm>
          <a:effectLst>
            <a:softEdge rad="127000"/>
          </a:effectLst>
        </p:spPr>
      </p:pic>
    </p:spTree>
    <p:extLst>
      <p:ext uri="{BB962C8B-B14F-4D97-AF65-F5344CB8AC3E}">
        <p14:creationId xmlns:p14="http://schemas.microsoft.com/office/powerpoint/2010/main" val="170434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r>
              <a:rPr lang="en-US" dirty="0"/>
              <a:t>introductions</a:t>
            </a:r>
          </a:p>
        </p:txBody>
      </p:sp>
      <p:sp>
        <p:nvSpPr>
          <p:cNvPr id="3" name="Content Placeholder 2"/>
          <p:cNvSpPr>
            <a:spLocks noGrp="1"/>
          </p:cNvSpPr>
          <p:nvPr>
            <p:ph sz="half" idx="1"/>
          </p:nvPr>
        </p:nvSpPr>
        <p:spPr>
          <a:xfrm>
            <a:off x="1314450" y="1436915"/>
            <a:ext cx="10115550" cy="5134006"/>
          </a:xfrm>
        </p:spPr>
        <p:txBody>
          <a:bodyPr>
            <a:noAutofit/>
          </a:bodyPr>
          <a:lstStyle/>
          <a:p>
            <a:r>
              <a:rPr lang="en-US" sz="2800" dirty="0"/>
              <a:t>Program Coordinator</a:t>
            </a:r>
          </a:p>
          <a:p>
            <a:pPr lvl="1"/>
            <a:r>
              <a:rPr lang="en-US" sz="2600" dirty="0"/>
              <a:t>Alicia Alexander</a:t>
            </a:r>
          </a:p>
          <a:p>
            <a:r>
              <a:rPr lang="en-US" sz="2800" dirty="0"/>
              <a:t>Administration</a:t>
            </a:r>
          </a:p>
          <a:p>
            <a:pPr lvl="1"/>
            <a:r>
              <a:rPr lang="en-US" sz="2600" dirty="0"/>
              <a:t>Heather Ireland – ML Program Administrator</a:t>
            </a:r>
          </a:p>
          <a:p>
            <a:pPr lvl="1"/>
            <a:r>
              <a:rPr lang="en-US" sz="2600" dirty="0"/>
              <a:t>Kamie Kronbauer, Ben Riippi</a:t>
            </a:r>
          </a:p>
          <a:p>
            <a:r>
              <a:rPr lang="en-US" sz="2800" dirty="0"/>
              <a:t>Multilingual Learner Plan Development Committee</a:t>
            </a:r>
          </a:p>
          <a:p>
            <a:pPr lvl="1"/>
            <a:r>
              <a:rPr lang="en-US" sz="2600" dirty="0"/>
              <a:t>Sam Lovelace, Jorge Lopez,  Ann Marie Wisdom, Adelina Grageda, TBD high school classroom teacher</a:t>
            </a:r>
          </a:p>
          <a:p>
            <a:pPr lvl="1"/>
            <a:r>
              <a:rPr lang="en-US" sz="2600" dirty="0"/>
              <a:t>Adazelle Gomez, Avid Castro, TBD intermediate classroom teacher</a:t>
            </a:r>
          </a:p>
          <a:p>
            <a:pPr lvl="1"/>
            <a:endParaRPr lang="en-US" sz="2800"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54372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endParaRPr lang="en-US" dirty="0"/>
          </a:p>
        </p:txBody>
      </p:sp>
      <p:sp>
        <p:nvSpPr>
          <p:cNvPr id="3" name="Content Placeholder 2"/>
          <p:cNvSpPr>
            <a:spLocks noGrp="1"/>
          </p:cNvSpPr>
          <p:nvPr>
            <p:ph sz="half" idx="1"/>
          </p:nvPr>
        </p:nvSpPr>
        <p:spPr>
          <a:xfrm>
            <a:off x="1257300" y="1874517"/>
            <a:ext cx="10172700" cy="4030983"/>
          </a:xfrm>
        </p:spPr>
        <p:txBody>
          <a:bodyPr>
            <a:noAutofit/>
          </a:bodyPr>
          <a:lstStyle/>
          <a:p>
            <a:pPr marL="0" indent="0">
              <a:buNone/>
            </a:pPr>
            <a:endParaRPr lang="en-US" sz="3600" dirty="0"/>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27672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endParaRPr lang="en-US" dirty="0"/>
          </a:p>
        </p:txBody>
      </p:sp>
      <p:sp>
        <p:nvSpPr>
          <p:cNvPr id="3" name="Content Placeholder 2"/>
          <p:cNvSpPr>
            <a:spLocks noGrp="1"/>
          </p:cNvSpPr>
          <p:nvPr>
            <p:ph sz="half" idx="1"/>
          </p:nvPr>
        </p:nvSpPr>
        <p:spPr>
          <a:xfrm>
            <a:off x="1257300" y="1701733"/>
            <a:ext cx="10172700" cy="5037270"/>
          </a:xfrm>
        </p:spPr>
        <p:txBody>
          <a:bodyPr>
            <a:normAutofit/>
          </a:bodyPr>
          <a:lstStyle/>
          <a:p>
            <a:endParaRPr lang="en-US" sz="5400" b="1" dirty="0">
              <a:latin typeface="Century Gothic" panose="020B0502020202020204" pitchFamily="34" charset="0"/>
            </a:endParaRPr>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2648584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endParaRPr lang="en-US" dirty="0"/>
          </a:p>
        </p:txBody>
      </p:sp>
      <p:sp>
        <p:nvSpPr>
          <p:cNvPr id="3" name="Content Placeholder 2"/>
          <p:cNvSpPr>
            <a:spLocks noGrp="1"/>
          </p:cNvSpPr>
          <p:nvPr>
            <p:ph sz="half" idx="1"/>
          </p:nvPr>
        </p:nvSpPr>
        <p:spPr>
          <a:xfrm>
            <a:off x="1257300" y="1701733"/>
            <a:ext cx="10172700" cy="4962114"/>
          </a:xfrm>
        </p:spPr>
        <p:txBody>
          <a:bodyPr>
            <a:normAutofit/>
          </a:bodyPr>
          <a:lstStyle/>
          <a:p>
            <a:pPr marL="0" indent="0">
              <a:buNone/>
            </a:pPr>
            <a:endParaRPr lang="en-US" dirty="0"/>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421748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endParaRPr lang="en-US" dirty="0"/>
          </a:p>
        </p:txBody>
      </p:sp>
      <p:sp>
        <p:nvSpPr>
          <p:cNvPr id="3" name="Content Placeholder 2"/>
          <p:cNvSpPr>
            <a:spLocks noGrp="1"/>
          </p:cNvSpPr>
          <p:nvPr>
            <p:ph sz="half" idx="1"/>
          </p:nvPr>
        </p:nvSpPr>
        <p:spPr>
          <a:xfrm>
            <a:off x="1257300" y="1874517"/>
            <a:ext cx="10172700" cy="4983483"/>
          </a:xfrm>
        </p:spPr>
        <p:txBody>
          <a:bodyPr>
            <a:normAutofit/>
          </a:bodyPr>
          <a:lstStyle/>
          <a:p>
            <a:endParaRPr lang="en-US" sz="5400" b="1" dirty="0">
              <a:latin typeface="Century Gothic" panose="020B0502020202020204" pitchFamily="34" charset="0"/>
            </a:endParaRPr>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03635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endParaRPr lang="en-US" dirty="0"/>
          </a:p>
        </p:txBody>
      </p:sp>
      <p:sp>
        <p:nvSpPr>
          <p:cNvPr id="3" name="Content Placeholder 2"/>
          <p:cNvSpPr>
            <a:spLocks noGrp="1"/>
          </p:cNvSpPr>
          <p:nvPr>
            <p:ph sz="half" idx="1"/>
          </p:nvPr>
        </p:nvSpPr>
        <p:spPr>
          <a:xfrm>
            <a:off x="1257300" y="1874517"/>
            <a:ext cx="10172700" cy="4851960"/>
          </a:xfrm>
        </p:spPr>
        <p:txBody>
          <a:bodyPr>
            <a:noAutofit/>
          </a:bodyPr>
          <a:lstStyle/>
          <a:p>
            <a:endParaRPr lang="en-US" sz="2400" dirty="0"/>
          </a:p>
        </p:txBody>
      </p:sp>
      <p:pic>
        <p:nvPicPr>
          <p:cNvPr id="5"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90677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r>
              <a:rPr lang="en-US" dirty="0"/>
              <a:t>Multi-year ML plan</a:t>
            </a:r>
          </a:p>
        </p:txBody>
      </p:sp>
      <p:sp>
        <p:nvSpPr>
          <p:cNvPr id="3" name="Content Placeholder 2"/>
          <p:cNvSpPr>
            <a:spLocks noGrp="1"/>
          </p:cNvSpPr>
          <p:nvPr>
            <p:ph sz="half" idx="1"/>
          </p:nvPr>
        </p:nvSpPr>
        <p:spPr>
          <a:xfrm>
            <a:off x="1314450" y="1920239"/>
            <a:ext cx="10115550" cy="4650681"/>
          </a:xfrm>
        </p:spPr>
        <p:txBody>
          <a:bodyPr>
            <a:noAutofit/>
          </a:bodyPr>
          <a:lstStyle/>
          <a:p>
            <a:pPr marL="0" marR="0" indent="0">
              <a:lnSpc>
                <a:spcPct val="107000"/>
              </a:lnSpc>
              <a:spcBef>
                <a:spcPts val="0"/>
              </a:spcBef>
              <a:spcAft>
                <a:spcPts val="800"/>
              </a:spcAft>
              <a:buNone/>
            </a:pPr>
            <a:r>
              <a:rPr lang="en-US" sz="2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We believe the Manson School District is filled with potential and staff that can serve our students’ multilingual needs.  We understand that many of the district strategic goals have impact on staffing and personnel.  We will use instructional employee’s current skillset as a factor in year-to-year planning.  We are also committed to providing multiple opportunities and/or incentives for current staff to expand and grow their skillset to meet the needs of our learners.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2548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4" name="Text Placeholder 3">
            <a:extLst>
              <a:ext uri="{FF2B5EF4-FFF2-40B4-BE49-F238E27FC236}">
                <a16:creationId xmlns:a16="http://schemas.microsoft.com/office/drawing/2014/main" id="{A5D4F6C5-1497-4FD2-B706-24E1D29A0910}"/>
              </a:ext>
            </a:extLst>
          </p:cNvPr>
          <p:cNvSpPr>
            <a:spLocks noGrp="1"/>
          </p:cNvSpPr>
          <p:nvPr>
            <p:ph type="body" idx="1"/>
          </p:nvPr>
        </p:nvSpPr>
        <p:spPr>
          <a:xfrm>
            <a:off x="1252728" y="1886919"/>
            <a:ext cx="4800600" cy="632529"/>
          </a:xfrm>
        </p:spPr>
        <p:txBody>
          <a:bodyPr/>
          <a:lstStyle/>
          <a:p>
            <a:r>
              <a:rPr lang="en-US" dirty="0"/>
              <a:t>English Language Development</a:t>
            </a:r>
          </a:p>
        </p:txBody>
      </p:sp>
      <p:sp>
        <p:nvSpPr>
          <p:cNvPr id="3" name="Content Placeholder 2"/>
          <p:cNvSpPr>
            <a:spLocks noGrp="1"/>
          </p:cNvSpPr>
          <p:nvPr>
            <p:ph sz="half" idx="2"/>
          </p:nvPr>
        </p:nvSpPr>
        <p:spPr>
          <a:xfrm>
            <a:off x="1252728" y="2589152"/>
            <a:ext cx="4800600" cy="4012369"/>
          </a:xfrm>
        </p:spPr>
        <p:txBody>
          <a:bodyPr>
            <a:normAutofit/>
          </a:bodyPr>
          <a:lstStyle/>
          <a:p>
            <a:r>
              <a:rPr lang="en-US" sz="2800" dirty="0">
                <a:solidFill>
                  <a:schemeClr val="tx1"/>
                </a:solidFill>
              </a:rPr>
              <a:t>Goal to achieve English language proficiency</a:t>
            </a:r>
          </a:p>
          <a:p>
            <a:r>
              <a:rPr lang="en-US" sz="2800" dirty="0">
                <a:solidFill>
                  <a:schemeClr val="tx1"/>
                </a:solidFill>
              </a:rPr>
              <a:t>Focused on ELD standards</a:t>
            </a:r>
          </a:p>
          <a:p>
            <a:r>
              <a:rPr lang="en-US" sz="2800" dirty="0">
                <a:solidFill>
                  <a:schemeClr val="tx1"/>
                </a:solidFill>
              </a:rPr>
              <a:t>Targeted to unique level</a:t>
            </a:r>
          </a:p>
          <a:p>
            <a:r>
              <a:rPr lang="en-US" sz="2800" dirty="0">
                <a:solidFill>
                  <a:schemeClr val="tx1"/>
                </a:solidFill>
              </a:rPr>
              <a:t>Provided by staff with EL expertise</a:t>
            </a:r>
          </a:p>
          <a:p>
            <a:r>
              <a:rPr lang="en-US" sz="2800" dirty="0">
                <a:solidFill>
                  <a:schemeClr val="tx1"/>
                </a:solidFill>
              </a:rPr>
              <a:t>Provided for all MLs</a:t>
            </a:r>
          </a:p>
          <a:p>
            <a:pPr marL="0" indent="0" algn="ctr">
              <a:buNone/>
            </a:pPr>
            <a:endParaRPr lang="en-US" dirty="0"/>
          </a:p>
        </p:txBody>
      </p:sp>
      <p:sp>
        <p:nvSpPr>
          <p:cNvPr id="6" name="Text Placeholder 5">
            <a:extLst>
              <a:ext uri="{FF2B5EF4-FFF2-40B4-BE49-F238E27FC236}">
                <a16:creationId xmlns:a16="http://schemas.microsoft.com/office/drawing/2014/main" id="{37480FFC-E5EF-429D-88D7-99F546D8C5CF}"/>
              </a:ext>
            </a:extLst>
          </p:cNvPr>
          <p:cNvSpPr>
            <a:spLocks noGrp="1"/>
          </p:cNvSpPr>
          <p:nvPr>
            <p:ph type="body" sz="quarter" idx="3"/>
          </p:nvPr>
        </p:nvSpPr>
        <p:spPr>
          <a:xfrm>
            <a:off x="6633864" y="1912773"/>
            <a:ext cx="4800600" cy="632529"/>
          </a:xfrm>
        </p:spPr>
        <p:txBody>
          <a:bodyPr/>
          <a:lstStyle/>
          <a:p>
            <a:r>
              <a:rPr lang="en-US" dirty="0"/>
              <a:t>Access to Meaningful content</a:t>
            </a:r>
          </a:p>
        </p:txBody>
      </p:sp>
      <p:pic>
        <p:nvPicPr>
          <p:cNvPr id="5" name="Content Placeholder 1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9648576" y="88629"/>
            <a:ext cx="1785888" cy="1785888"/>
          </a:xfrm>
          <a:effectLst>
            <a:softEdge rad="127000"/>
          </a:effectLst>
        </p:spPr>
      </p:pic>
      <p:sp>
        <p:nvSpPr>
          <p:cNvPr id="8" name="TextBox 7">
            <a:extLst>
              <a:ext uri="{FF2B5EF4-FFF2-40B4-BE49-F238E27FC236}">
                <a16:creationId xmlns:a16="http://schemas.microsoft.com/office/drawing/2014/main" id="{B890ACEB-D76D-4404-B869-DE01E8D80CB4}"/>
              </a:ext>
            </a:extLst>
          </p:cNvPr>
          <p:cNvSpPr txBox="1"/>
          <p:nvPr/>
        </p:nvSpPr>
        <p:spPr>
          <a:xfrm>
            <a:off x="6629292" y="2519447"/>
            <a:ext cx="4791563" cy="4082073"/>
          </a:xfrm>
          <a:prstGeom prst="rect">
            <a:avLst/>
          </a:prstGeom>
          <a:noFill/>
        </p:spPr>
        <p:txBody>
          <a:bodyPr wrap="square" rtlCol="0">
            <a:noAutofit/>
          </a:bodyPr>
          <a:lstStyle/>
          <a:p>
            <a:pPr marL="342900" indent="-342900">
              <a:buFont typeface="Arial" panose="020B0604020202020204" pitchFamily="34" charset="0"/>
              <a:buChar char="•"/>
            </a:pPr>
            <a:r>
              <a:rPr lang="en-US" sz="2800" dirty="0"/>
              <a:t>Academic language learning in core content classrooms</a:t>
            </a:r>
          </a:p>
          <a:p>
            <a:pPr marL="342900" indent="-342900">
              <a:buFont typeface="Arial" panose="020B0604020202020204" pitchFamily="34" charset="0"/>
              <a:buChar char="•"/>
            </a:pPr>
            <a:r>
              <a:rPr lang="en-US" sz="2800" dirty="0"/>
              <a:t>Scaffolds access to rigorous grade-level standards</a:t>
            </a:r>
          </a:p>
          <a:p>
            <a:pPr marL="342900" indent="-342900">
              <a:buFont typeface="Arial" panose="020B0604020202020204" pitchFamily="34" charset="0"/>
              <a:buChar char="•"/>
            </a:pPr>
            <a:r>
              <a:rPr lang="en-US" sz="2800" dirty="0"/>
              <a:t>Provided by trained core content teachers</a:t>
            </a:r>
          </a:p>
          <a:p>
            <a:pPr marL="342900" indent="-342900">
              <a:buFont typeface="Arial" panose="020B0604020202020204" pitchFamily="34" charset="0"/>
              <a:buChar char="•"/>
            </a:pPr>
            <a:r>
              <a:rPr lang="en-US" sz="2800" dirty="0"/>
              <a:t>Involved collaboration and co-planning</a:t>
            </a:r>
          </a:p>
        </p:txBody>
      </p:sp>
    </p:spTree>
    <p:extLst>
      <p:ext uri="{BB962C8B-B14F-4D97-AF65-F5344CB8AC3E}">
        <p14:creationId xmlns:p14="http://schemas.microsoft.com/office/powerpoint/2010/main" val="443200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Manson long range goals</a:t>
            </a:r>
            <a:br>
              <a:rPr lang="en-US" dirty="0"/>
            </a:br>
            <a:r>
              <a:rPr lang="en-US" dirty="0"/>
              <a:t>2025</a:t>
            </a:r>
          </a:p>
        </p:txBody>
      </p:sp>
      <p:sp>
        <p:nvSpPr>
          <p:cNvPr id="3" name="Content Placeholder 2"/>
          <p:cNvSpPr>
            <a:spLocks noGrp="1"/>
          </p:cNvSpPr>
          <p:nvPr>
            <p:ph sz="half" idx="1"/>
          </p:nvPr>
        </p:nvSpPr>
        <p:spPr>
          <a:xfrm>
            <a:off x="1257300" y="1874517"/>
            <a:ext cx="10172700" cy="4030983"/>
          </a:xfrm>
        </p:spPr>
        <p:txBody>
          <a:bodyPr>
            <a:normAutofit fontScale="77500" lnSpcReduction="20000"/>
          </a:bodyPr>
          <a:lstStyle/>
          <a:p>
            <a:pPr>
              <a:lnSpc>
                <a:spcPct val="107000"/>
              </a:lnSpc>
              <a:spcBef>
                <a:spcPts val="0"/>
              </a:spcBef>
            </a:pPr>
            <a:r>
              <a:rPr lang="en-US" sz="2800" dirty="0">
                <a:effectLst/>
                <a:latin typeface="Segoe UI" panose="020B0502040204020203" pitchFamily="34" charset="0"/>
                <a:ea typeface="Calibri" panose="020F0502020204030204" pitchFamily="34" charset="0"/>
                <a:cs typeface="Times New Roman" panose="02020603050405020304" pitchFamily="18" charset="0"/>
              </a:rPr>
              <a:t>Manson School District will systematically progress to have 100% of our ML’s meet exit criteria within 5-6 years of being identified as MLs.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Segoe UI" panose="020B0502040204020203" pitchFamily="34" charset="0"/>
                <a:ea typeface="Calibri" panose="020F0502020204030204" pitchFamily="34" charset="0"/>
                <a:cs typeface="Times New Roman" panose="02020603050405020304" pitchFamily="18" charset="0"/>
              </a:rPr>
              <a:t>100% of multilingual learners will show growth as measured by the annual WIDA Access.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Segoe UI" panose="020B0502040204020203" pitchFamily="34" charset="0"/>
                <a:ea typeface="Calibri" panose="020F0502020204030204" pitchFamily="34" charset="0"/>
                <a:cs typeface="Times New Roman" panose="02020603050405020304" pitchFamily="18" charset="0"/>
              </a:rPr>
              <a:t>Each and every student will have access to meaningful content by MSD staff fully trained in sheltered instructional strategies by the year 2024.</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effectLst/>
                <a:latin typeface="Segoe UI" panose="020B0502040204020203" pitchFamily="34" charset="0"/>
                <a:ea typeface="Calibri" panose="020F0502020204030204" pitchFamily="34" charset="0"/>
                <a:cs typeface="Times New Roman" panose="02020603050405020304" pitchFamily="18" charset="0"/>
              </a:rPr>
              <a:t>All eligible students will receive designated English Language services based on their unique proficiency level.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800" dirty="0">
                <a:effectLst/>
                <a:latin typeface="Segoe UI" panose="020B0502040204020203" pitchFamily="34" charset="0"/>
                <a:ea typeface="Calibri" panose="020F0502020204030204" pitchFamily="34" charset="0"/>
                <a:cs typeface="Times New Roman" panose="02020603050405020304" pitchFamily="18" charset="0"/>
              </a:rPr>
              <a:t>The Early Exit K-2 program model will be expanded through 3</a:t>
            </a:r>
            <a:r>
              <a:rPr lang="en-US" sz="2800" baseline="30000" dirty="0">
                <a:effectLst/>
                <a:latin typeface="Segoe UI" panose="020B0502040204020203" pitchFamily="34" charset="0"/>
                <a:ea typeface="Calibri" panose="020F0502020204030204" pitchFamily="34" charset="0"/>
                <a:cs typeface="Times New Roman" panose="02020603050405020304" pitchFamily="18" charset="0"/>
              </a:rPr>
              <a:t>rd</a:t>
            </a:r>
            <a:r>
              <a:rPr lang="en-US" sz="2800" dirty="0">
                <a:effectLst/>
                <a:latin typeface="Segoe UI" panose="020B0502040204020203" pitchFamily="34" charset="0"/>
                <a:ea typeface="Calibri" panose="020F0502020204030204" pitchFamily="34" charset="0"/>
                <a:cs typeface="Times New Roman" panose="02020603050405020304" pitchFamily="18" charset="0"/>
              </a:rPr>
              <a:t> grade with flexibility to expand to late exit (K-5) as student need, resources and state requirements evolve.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800" dirty="0">
                <a:effectLst/>
                <a:latin typeface="Segoe UI" panose="020B0502040204020203" pitchFamily="34" charset="0"/>
                <a:ea typeface="Calibri" panose="020F0502020204030204" pitchFamily="34" charset="0"/>
                <a:cs typeface="Times New Roman" panose="02020603050405020304" pitchFamily="18" charset="0"/>
              </a:rPr>
              <a:t>All goals will be updated annually to match evolving needs, available resources (staffing, funding), and state requirements.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84078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lstStyle/>
          <a:p>
            <a:r>
              <a:rPr lang="en-US" dirty="0"/>
              <a:t>Long range actions</a:t>
            </a:r>
          </a:p>
        </p:txBody>
      </p:sp>
      <p:sp>
        <p:nvSpPr>
          <p:cNvPr id="3" name="Content Placeholder 2"/>
          <p:cNvSpPr>
            <a:spLocks noGrp="1"/>
          </p:cNvSpPr>
          <p:nvPr>
            <p:ph sz="half" idx="1"/>
          </p:nvPr>
        </p:nvSpPr>
        <p:spPr>
          <a:xfrm>
            <a:off x="1257300" y="1874517"/>
            <a:ext cx="10172700" cy="4709163"/>
          </a:xfrm>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Fall 2022-23 all K-5 staff will provide access to meaningful content with use of GLAD strategies</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Fall 2023-24 all 6-12 staff will provide access to meaningful content with use of Secondary Sheltered Instructional Strategies (ESD 171 – combined UDL, SIOP, GLAD)</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By spring 2023 all staff will be trained in WIDA standards</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By fall 2024-25, all ML students K-12 will be provided designated EL supports</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By the spring of the 2024-25 SY Manson will have a K-5 late-exit program</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Segoe UI" panose="020B0502040204020203" pitchFamily="34" charset="0"/>
              </a:rPr>
              <a:t>By 2030 Manson School District will implement a dual language program</a:t>
            </a:r>
            <a:endParaRPr lang="en-US" sz="2400" dirty="0">
              <a:effectLst/>
              <a:latin typeface="Calibri" panose="020F0502020204030204" pitchFamily="34" charset="0"/>
              <a:ea typeface="Calibri" panose="020F0502020204030204" pitchFamily="34" charset="0"/>
              <a:cs typeface="Segoe UI" panose="020B0502040204020203" pitchFamily="34" charset="0"/>
            </a:endParaRPr>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119440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aspects of the ML plan</a:t>
            </a:r>
          </a:p>
        </p:txBody>
      </p:sp>
      <p:sp>
        <p:nvSpPr>
          <p:cNvPr id="3" name="Text Placeholder 2"/>
          <p:cNvSpPr>
            <a:spLocks noGrp="1"/>
          </p:cNvSpPr>
          <p:nvPr>
            <p:ph type="body" idx="1"/>
          </p:nvPr>
        </p:nvSpPr>
        <p:spPr/>
        <p:txBody>
          <a:bodyPr/>
          <a:lstStyle/>
          <a:p>
            <a:r>
              <a:rPr lang="en-US" dirty="0"/>
              <a:t>2022-2023</a:t>
            </a:r>
          </a:p>
        </p:txBody>
      </p:sp>
    </p:spTree>
    <p:extLst>
      <p:ext uri="{BB962C8B-B14F-4D97-AF65-F5344CB8AC3E}">
        <p14:creationId xmlns:p14="http://schemas.microsoft.com/office/powerpoint/2010/main" val="23688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F286D0-A843-479B-BFA4-319B789D3EB0}"/>
              </a:ext>
            </a:extLst>
          </p:cNvPr>
          <p:cNvSpPr>
            <a:spLocks noGrp="1"/>
          </p:cNvSpPr>
          <p:nvPr>
            <p:ph type="ctrTitle"/>
          </p:nvPr>
        </p:nvSpPr>
        <p:spPr>
          <a:xfrm>
            <a:off x="994901" y="1152394"/>
            <a:ext cx="10318418" cy="4979809"/>
          </a:xfrm>
        </p:spPr>
        <p:txBody>
          <a:bodyPr/>
          <a:lstStyle/>
          <a:p>
            <a:pPr marL="0" indent="0"/>
            <a:r>
              <a:rPr lang="en-US" sz="2800" dirty="0"/>
              <a:t>Identification, screening, placement</a:t>
            </a:r>
            <a:br>
              <a:rPr lang="en-US" sz="2800" dirty="0"/>
            </a:br>
            <a:r>
              <a:rPr lang="en-US" sz="2800" dirty="0"/>
              <a:t>Program Models</a:t>
            </a:r>
            <a:br>
              <a:rPr lang="en-US" sz="2800" dirty="0"/>
            </a:br>
            <a:r>
              <a:rPr lang="en-US" sz="2800" dirty="0"/>
              <a:t>Elementary Services</a:t>
            </a:r>
            <a:br>
              <a:rPr lang="en-US" sz="2800" dirty="0"/>
            </a:br>
            <a:r>
              <a:rPr lang="en-US" sz="2800" dirty="0"/>
              <a:t>Middle School Services</a:t>
            </a:r>
            <a:br>
              <a:rPr lang="en-US" sz="2800" dirty="0"/>
            </a:br>
            <a:r>
              <a:rPr lang="en-US" sz="2800" dirty="0"/>
              <a:t>High School Services</a:t>
            </a:r>
            <a:br>
              <a:rPr lang="en-US" sz="2800" dirty="0"/>
            </a:br>
            <a:r>
              <a:rPr lang="en-US" sz="2800" dirty="0"/>
              <a:t>Assessments and Monitoring of Students</a:t>
            </a:r>
            <a:br>
              <a:rPr lang="en-US" sz="2800" dirty="0"/>
            </a:br>
            <a:r>
              <a:rPr lang="en-US" sz="2800" dirty="0"/>
              <a:t>Program Evaluation</a:t>
            </a:r>
            <a:br>
              <a:rPr lang="en-US" sz="2800" dirty="0"/>
            </a:br>
            <a:r>
              <a:rPr lang="en-US" sz="2800" dirty="0"/>
              <a:t>student records</a:t>
            </a:r>
            <a:br>
              <a:rPr lang="en-US" sz="2800" dirty="0"/>
            </a:br>
            <a:r>
              <a:rPr lang="en-US" sz="2800" dirty="0"/>
              <a:t>family and community engagement</a:t>
            </a:r>
            <a:br>
              <a:rPr lang="en-US" sz="2800" dirty="0"/>
            </a:br>
            <a:r>
              <a:rPr lang="en-US" sz="2800" dirty="0"/>
              <a:t>Staffing</a:t>
            </a:r>
            <a:br>
              <a:rPr lang="en-US" sz="2800" dirty="0"/>
            </a:br>
            <a:r>
              <a:rPr lang="en-US" sz="2800" dirty="0"/>
              <a:t>Professional Learning</a:t>
            </a:r>
          </a:p>
        </p:txBody>
      </p:sp>
      <p:pic>
        <p:nvPicPr>
          <p:cNvPr id="5" name="Content Placeholder 12"/>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0434638" y="117475"/>
            <a:ext cx="1757362" cy="1757363"/>
          </a:xfrm>
          <a:effectLst>
            <a:softEdge rad="127000"/>
          </a:effectLst>
        </p:spPr>
      </p:pic>
    </p:spTree>
    <p:extLst>
      <p:ext uri="{BB962C8B-B14F-4D97-AF65-F5344CB8AC3E}">
        <p14:creationId xmlns:p14="http://schemas.microsoft.com/office/powerpoint/2010/main" val="26632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054529"/>
          </a:xfrm>
        </p:spPr>
        <p:txBody>
          <a:bodyPr>
            <a:normAutofit fontScale="90000"/>
          </a:bodyPr>
          <a:lstStyle/>
          <a:p>
            <a:r>
              <a:rPr lang="en-US" dirty="0"/>
              <a:t>Identified Current Program </a:t>
            </a:r>
            <a:br>
              <a:rPr lang="en-US" dirty="0"/>
            </a:br>
            <a:r>
              <a:rPr lang="en-US" dirty="0"/>
              <a:t>models</a:t>
            </a:r>
          </a:p>
        </p:txBody>
      </p:sp>
      <p:sp>
        <p:nvSpPr>
          <p:cNvPr id="3" name="Content Placeholder 2"/>
          <p:cNvSpPr>
            <a:spLocks noGrp="1"/>
          </p:cNvSpPr>
          <p:nvPr>
            <p:ph sz="half" idx="1"/>
          </p:nvPr>
        </p:nvSpPr>
        <p:spPr>
          <a:xfrm>
            <a:off x="1257300" y="1874517"/>
            <a:ext cx="10172700" cy="4030983"/>
          </a:xfrm>
        </p:spPr>
        <p:txBody>
          <a:bodyPr/>
          <a:lstStyle/>
          <a:p>
            <a:r>
              <a:rPr lang="en-US" sz="2800" dirty="0"/>
              <a:t>K-2 – Early Exit</a:t>
            </a:r>
          </a:p>
          <a:p>
            <a:r>
              <a:rPr lang="en-US" sz="2800" dirty="0"/>
              <a:t>3-5 or 6 – Content-based Instruction</a:t>
            </a:r>
          </a:p>
          <a:p>
            <a:r>
              <a:rPr lang="en-US" sz="2800" dirty="0"/>
              <a:t>6 or 7-12 – Supportive Mainstream</a:t>
            </a:r>
          </a:p>
          <a:p>
            <a:r>
              <a:rPr lang="en-US" sz="2800" dirty="0"/>
              <a:t>6-12 Newcomer program – 1-3 trimesters provided by EL teacher based on need</a:t>
            </a:r>
          </a:p>
          <a:p>
            <a:pPr marL="0" indent="0">
              <a:buNone/>
            </a:pPr>
            <a:endParaRPr lang="en-US" dirty="0"/>
          </a:p>
        </p:txBody>
      </p:sp>
      <p:pic>
        <p:nvPicPr>
          <p:cNvPr id="5"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673049" y="117566"/>
            <a:ext cx="1756951" cy="1756951"/>
          </a:xfrm>
          <a:effectLst>
            <a:softEdge rad="127000"/>
          </a:effectLst>
        </p:spPr>
      </p:pic>
    </p:spTree>
    <p:extLst>
      <p:ext uri="{BB962C8B-B14F-4D97-AF65-F5344CB8AC3E}">
        <p14:creationId xmlns:p14="http://schemas.microsoft.com/office/powerpoint/2010/main" val="4088529936"/>
      </p:ext>
    </p:extLst>
  </p:cSld>
  <p:clrMapOvr>
    <a:masterClrMapping/>
  </p:clrMapOvr>
</p:sld>
</file>

<file path=ppt/theme/theme1.xml><?xml version="1.0" encoding="utf-8"?>
<a:theme xmlns:a="http://schemas.openxmlformats.org/drawingml/2006/main" name="Badg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DBFED-7AB5-403D-9982-F81C20C3F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D5C12-9048-448D-A69C-F00736C0732E}">
  <ds:schemaRefs>
    <ds:schemaRef ds:uri="http://purl.org/dc/elements/1.1/"/>
    <ds:schemaRef ds:uri="http://schemas.openxmlformats.org/package/2006/metadata/core-properties"/>
    <ds:schemaRef ds:uri="http://schemas.microsoft.com/office/2006/documentManagement/types"/>
    <ds:schemaRef ds:uri="16c05727-aa75-4e4a-9b5f-8a80a1165891"/>
    <ds:schemaRef ds:uri="http://purl.org/dc/dcmitype/"/>
    <ds:schemaRef ds:uri="http://schemas.microsoft.com/office/2006/metadata/properties"/>
    <ds:schemaRef ds:uri="http://schemas.microsoft.com/office/infopath/2007/PartnerControl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032C9D10-CA80-4BC9-9D59-B4B9486E93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954</Words>
  <Application>Microsoft Office PowerPoint</Application>
  <PresentationFormat>Widescreen</PresentationFormat>
  <Paragraphs>113</Paragraphs>
  <Slides>24</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Gill Sans MT</vt:lpstr>
      <vt:lpstr>Impact</vt:lpstr>
      <vt:lpstr>Segoe UI</vt:lpstr>
      <vt:lpstr>Symbol</vt:lpstr>
      <vt:lpstr>Badge</vt:lpstr>
      <vt:lpstr>22-23 Multilingual Plan</vt:lpstr>
      <vt:lpstr>introductions</vt:lpstr>
      <vt:lpstr>Multi-year ML plan</vt:lpstr>
      <vt:lpstr>requirements</vt:lpstr>
      <vt:lpstr>Manson long range goals 2025</vt:lpstr>
      <vt:lpstr>Long range actions</vt:lpstr>
      <vt:lpstr>Key aspects of the ML plan</vt:lpstr>
      <vt:lpstr>Identification, screening, placement Program Models Elementary Services Middle School Services High School Services Assessments and Monitoring of Students Program Evaluation student records family and community engagement Staffing Professional Learning</vt:lpstr>
      <vt:lpstr>Identified Current Program  models</vt:lpstr>
      <vt:lpstr>Decisions through an equity lens</vt:lpstr>
      <vt:lpstr>Identification, screening and placement feedback</vt:lpstr>
      <vt:lpstr>ELD services and  Accessible Content feedback</vt:lpstr>
      <vt:lpstr>Eld services and Accessible content feedback</vt:lpstr>
      <vt:lpstr>Eld services and  accessible content</vt:lpstr>
      <vt:lpstr>Assessment and monitoring students feedback</vt:lpstr>
      <vt:lpstr>Student records feedback</vt:lpstr>
      <vt:lpstr>Family Communication and engagement feedback</vt:lpstr>
      <vt:lpstr>Identified Professional learning</vt:lpstr>
      <vt:lpstr>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2020-08-21T16:18:07Z</dcterms:created>
  <dcterms:modified xsi:type="dcterms:W3CDTF">2022-08-15T21:31:55Z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